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4"/>
  </p:notesMasterIdLst>
  <p:sldIdLst>
    <p:sldId id="415" r:id="rId2"/>
    <p:sldId id="434" r:id="rId3"/>
    <p:sldId id="416" r:id="rId4"/>
    <p:sldId id="436" r:id="rId5"/>
    <p:sldId id="442" r:id="rId6"/>
    <p:sldId id="443" r:id="rId7"/>
    <p:sldId id="444" r:id="rId8"/>
    <p:sldId id="427" r:id="rId9"/>
    <p:sldId id="445" r:id="rId10"/>
    <p:sldId id="446" r:id="rId11"/>
    <p:sldId id="447" r:id="rId12"/>
    <p:sldId id="448"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965E"/>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747" autoAdjust="0"/>
    <p:restoredTop sz="90793" autoAdjust="0"/>
  </p:normalViewPr>
  <p:slideViewPr>
    <p:cSldViewPr>
      <p:cViewPr varScale="1">
        <p:scale>
          <a:sx n="171" d="100"/>
          <a:sy n="171" d="100"/>
        </p:scale>
        <p:origin x="-104" y="-904"/>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7/22/16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6008AE-3493-5D48-A245-434CAFCA04E8}"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1938992"/>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a:t>
            </a:r>
            <a:r>
              <a:rPr lang="en-AU" sz="4800" dirty="0" smtClean="0">
                <a:solidFill>
                  <a:srgbClr val="FFFF66"/>
                </a:solidFill>
              </a:rPr>
              <a:t> 7</a:t>
            </a:r>
          </a:p>
          <a:p>
            <a:pPr>
              <a:spcBef>
                <a:spcPct val="50000"/>
              </a:spcBef>
            </a:pP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0646"/>
          </a:xfrm>
          <a:prstGeom prst="rect">
            <a:avLst/>
          </a:prstGeom>
          <a:noFill/>
          <a:ln w="9525">
            <a:noFill/>
            <a:miter lim="800000"/>
            <a:headEnd/>
            <a:tailEnd/>
          </a:ln>
        </p:spPr>
        <p:txBody>
          <a:bodyPr wrap="square">
            <a:prstTxWarp prst="textNoShape">
              <a:avLst/>
            </a:prstTxWarp>
            <a:spAutoFit/>
          </a:bodyPr>
          <a:lstStyle/>
          <a:p>
            <a:pPr indent="228600">
              <a:spcAft>
                <a:spcPts val="0"/>
              </a:spcAft>
            </a:pPr>
            <a:r>
              <a:rPr lang="en-AU" sz="3000" baseline="30000" dirty="0" smtClean="0">
                <a:solidFill>
                  <a:srgbClr val="FFFFFF"/>
                </a:solidFill>
                <a:latin typeface="Times New Roman"/>
                <a:ea typeface="Cambria"/>
                <a:cs typeface="Times New Roman"/>
              </a:rPr>
              <a:t>21 </a:t>
            </a:r>
            <a:r>
              <a:rPr lang="en-AU" sz="3000" dirty="0" smtClean="0">
                <a:solidFill>
                  <a:srgbClr val="FFFFFF"/>
                </a:solidFill>
                <a:latin typeface="Times New Roman"/>
                <a:ea typeface="Cambria"/>
                <a:cs typeface="Times New Roman"/>
              </a:rPr>
              <a:t>So I find this law at work: When I want to do good, evil is right there with me. </a:t>
            </a:r>
            <a:r>
              <a:rPr lang="en-AU" sz="3000" baseline="30000" dirty="0" smtClean="0">
                <a:solidFill>
                  <a:srgbClr val="FFFFFF"/>
                </a:solidFill>
                <a:latin typeface="Times New Roman"/>
                <a:ea typeface="Cambria"/>
                <a:cs typeface="Times New Roman"/>
              </a:rPr>
              <a:t>22 </a:t>
            </a:r>
            <a:r>
              <a:rPr lang="en-AU" sz="3000" dirty="0" smtClean="0">
                <a:solidFill>
                  <a:srgbClr val="FFFFFF"/>
                </a:solidFill>
                <a:latin typeface="Times New Roman"/>
                <a:ea typeface="Cambria"/>
                <a:cs typeface="Times New Roman"/>
              </a:rPr>
              <a:t>For in my inner being I delight in God’s law; </a:t>
            </a:r>
            <a:r>
              <a:rPr lang="en-AU" sz="3000" baseline="30000" dirty="0" smtClean="0">
                <a:solidFill>
                  <a:srgbClr val="FFFFFF"/>
                </a:solidFill>
                <a:latin typeface="Times New Roman"/>
                <a:ea typeface="Cambria"/>
                <a:cs typeface="Times New Roman"/>
              </a:rPr>
              <a:t>23 </a:t>
            </a:r>
            <a:r>
              <a:rPr lang="en-AU" sz="3000" dirty="0" smtClean="0">
                <a:solidFill>
                  <a:srgbClr val="FFFFFF"/>
                </a:solidFill>
                <a:latin typeface="Times New Roman"/>
                <a:ea typeface="Cambria"/>
                <a:cs typeface="Times New Roman"/>
              </a:rPr>
              <a:t>but I see another law at work in the members of my body, waging war against the law of my mind and making me a prisoner of the law of sin at work within my members. </a:t>
            </a:r>
            <a:r>
              <a:rPr lang="en-AU" sz="3000" baseline="30000" dirty="0" smtClean="0">
                <a:solidFill>
                  <a:srgbClr val="FFFFFF"/>
                </a:solidFill>
                <a:latin typeface="Times New Roman"/>
                <a:ea typeface="Cambria"/>
                <a:cs typeface="Times New Roman"/>
              </a:rPr>
              <a:t>24 </a:t>
            </a:r>
            <a:r>
              <a:rPr lang="en-AU" sz="3000" dirty="0" smtClean="0">
                <a:solidFill>
                  <a:srgbClr val="FFFFFF"/>
                </a:solidFill>
                <a:latin typeface="Times New Roman"/>
                <a:ea typeface="Cambria"/>
                <a:cs typeface="Times New Roman"/>
              </a:rPr>
              <a:t>What a wretched man I am! Who will rescue me from this body of death?</a:t>
            </a:r>
            <a:endParaRPr lang="en-US" sz="3000" dirty="0" smtClean="0">
              <a:solidFill>
                <a:srgbClr val="FFFFFF"/>
              </a:solidFill>
              <a:latin typeface="Times New Roman"/>
              <a:ea typeface="Cambria"/>
              <a:cs typeface="Times New Roman"/>
            </a:endParaRPr>
          </a:p>
          <a:p>
            <a:pPr indent="228600">
              <a:spcAft>
                <a:spcPts val="0"/>
              </a:spcAft>
            </a:pPr>
            <a:r>
              <a:rPr lang="en-AU" sz="3000" dirty="0" smtClean="0">
                <a:solidFill>
                  <a:srgbClr val="FFFFFF"/>
                </a:solidFill>
                <a:latin typeface="Times New Roman"/>
                <a:ea typeface="Cambria"/>
                <a:cs typeface="Times New Roman"/>
              </a:rPr>
              <a:t> </a:t>
            </a:r>
            <a:endParaRPr lang="en-US" sz="3000" dirty="0" smtClean="0">
              <a:solidFill>
                <a:srgbClr val="FFFFFF"/>
              </a:solidFill>
              <a:latin typeface="Times New Roman"/>
              <a:ea typeface="Cambria"/>
              <a:cs typeface="Times New Roman"/>
            </a:endParaRPr>
          </a:p>
          <a:p>
            <a:pPr indent="228600">
              <a:spcAft>
                <a:spcPts val="0"/>
              </a:spcAft>
            </a:pPr>
            <a:r>
              <a:rPr lang="en-AU" sz="3000" dirty="0" smtClean="0">
                <a:solidFill>
                  <a:srgbClr val="FFFFFF"/>
                </a:solidFill>
                <a:latin typeface="Times New Roman"/>
                <a:ea typeface="Cambria"/>
                <a:cs typeface="Times New Roman"/>
              </a:rPr>
              <a:t> </a:t>
            </a:r>
            <a:r>
              <a:rPr lang="en-AU" sz="3000" baseline="30000" dirty="0" smtClean="0">
                <a:solidFill>
                  <a:srgbClr val="FFFFFF"/>
                </a:solidFill>
                <a:latin typeface="Times New Roman"/>
                <a:ea typeface="Cambria"/>
                <a:cs typeface="Times New Roman"/>
              </a:rPr>
              <a:t>25 </a:t>
            </a:r>
            <a:r>
              <a:rPr lang="en-AU" sz="3000" dirty="0" smtClean="0">
                <a:solidFill>
                  <a:srgbClr val="FFFFFF"/>
                </a:solidFill>
                <a:latin typeface="Times New Roman"/>
                <a:ea typeface="Cambria"/>
                <a:cs typeface="Times New Roman"/>
              </a:rPr>
              <a:t>Thanks be to God—through Jesus Christ our Lord! </a:t>
            </a:r>
            <a:endParaRPr lang="en-US" sz="3000" dirty="0" smtClean="0">
              <a:solidFill>
                <a:srgbClr val="FFFFFF"/>
              </a:solidFill>
              <a:latin typeface="Times New Roman"/>
              <a:ea typeface="Cambria"/>
              <a:cs typeface="Times New Roman"/>
            </a:endParaRPr>
          </a:p>
          <a:p>
            <a:r>
              <a:rPr lang="en-AU" sz="3000" dirty="0" smtClean="0">
                <a:solidFill>
                  <a:srgbClr val="FFFFFF"/>
                </a:solidFill>
                <a:latin typeface="Times New Roman"/>
                <a:ea typeface="Cambria"/>
                <a:cs typeface="Times New Roman"/>
              </a:rPr>
              <a:t>So then, I myself in my mind am a slave to God’s law, but in the sinful nature a slave to the law of sin. </a:t>
            </a:r>
            <a:endParaRPr lang="en-US" sz="30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indent="228600">
              <a:spcAft>
                <a:spcPts val="0"/>
              </a:spcAft>
              <a:tabLst>
                <a:tab pos="457200" algn="l"/>
              </a:tabLst>
            </a:pPr>
            <a:r>
              <a:rPr lang="en-AU" sz="3000" b="1" dirty="0" smtClean="0">
                <a:solidFill>
                  <a:srgbClr val="FFFFFF"/>
                </a:solidFill>
                <a:latin typeface="Times New Roman"/>
                <a:ea typeface="Cambria"/>
                <a:cs typeface="Times New Roman"/>
              </a:rPr>
              <a:t>8</a:t>
            </a:r>
            <a:r>
              <a:rPr lang="en-AU" sz="3000" dirty="0" smtClean="0">
                <a:solidFill>
                  <a:srgbClr val="FFFFFF"/>
                </a:solidFill>
                <a:latin typeface="Times New Roman"/>
                <a:ea typeface="Cambria"/>
                <a:cs typeface="Times New Roman"/>
              </a:rPr>
              <a:t>	  Therefore</a:t>
            </a:r>
            <a:r>
              <a:rPr lang="en-AU" sz="3000" dirty="0" smtClean="0">
                <a:solidFill>
                  <a:srgbClr val="FFFFFF"/>
                </a:solidFill>
                <a:latin typeface="Times New Roman"/>
                <a:ea typeface="Cambria"/>
                <a:cs typeface="Times New Roman"/>
              </a:rPr>
              <a:t>, there is now no condemnation for those who are in Christ Jesus, </a:t>
            </a:r>
            <a:r>
              <a:rPr lang="en-AU" sz="3000" baseline="30000" dirty="0" smtClean="0">
                <a:solidFill>
                  <a:srgbClr val="FFFFFF"/>
                </a:solidFill>
                <a:latin typeface="Times New Roman"/>
                <a:ea typeface="Cambria"/>
                <a:cs typeface="Times New Roman"/>
              </a:rPr>
              <a:t>2 </a:t>
            </a:r>
            <a:r>
              <a:rPr lang="en-AU" sz="3000" dirty="0" smtClean="0">
                <a:solidFill>
                  <a:srgbClr val="FFFFFF"/>
                </a:solidFill>
                <a:latin typeface="Times New Roman"/>
                <a:ea typeface="Cambria"/>
                <a:cs typeface="Times New Roman"/>
              </a:rPr>
              <a:t>because through Christ Jesus the law of the Spirit of life </a:t>
            </a:r>
            <a:r>
              <a:rPr lang="en-AU" sz="3000" b="1" u="sng" dirty="0" smtClean="0">
                <a:solidFill>
                  <a:srgbClr val="FFFFFF"/>
                </a:solidFill>
                <a:latin typeface="Times New Roman"/>
                <a:ea typeface="Cambria"/>
                <a:cs typeface="Times New Roman"/>
              </a:rPr>
              <a:t>set me free</a:t>
            </a:r>
            <a:r>
              <a:rPr lang="en-AU" sz="3000" dirty="0" smtClean="0">
                <a:solidFill>
                  <a:srgbClr val="FFFFFF"/>
                </a:solidFill>
                <a:latin typeface="Times New Roman"/>
                <a:ea typeface="Cambria"/>
                <a:cs typeface="Times New Roman"/>
              </a:rPr>
              <a:t> from the law of sin and death. </a:t>
            </a:r>
            <a:r>
              <a:rPr lang="en-AU" sz="3000" baseline="30000" dirty="0" smtClean="0">
                <a:solidFill>
                  <a:srgbClr val="FFFFFF"/>
                </a:solidFill>
                <a:latin typeface="Times New Roman"/>
                <a:ea typeface="Cambria"/>
                <a:cs typeface="Times New Roman"/>
              </a:rPr>
              <a:t>3 </a:t>
            </a:r>
            <a:r>
              <a:rPr lang="en-AU" sz="3000" dirty="0" smtClean="0">
                <a:solidFill>
                  <a:srgbClr val="FFFFFF"/>
                </a:solidFill>
                <a:latin typeface="Times New Roman"/>
                <a:ea typeface="Cambria"/>
                <a:cs typeface="Times New Roman"/>
              </a:rPr>
              <a:t>For what the law was powerless to do in that it was weakened by the sinful nature, </a:t>
            </a:r>
            <a:r>
              <a:rPr lang="en-AU" sz="3000" b="1" dirty="0" smtClean="0">
                <a:solidFill>
                  <a:srgbClr val="FFFFFF"/>
                </a:solidFill>
                <a:latin typeface="Times New Roman"/>
                <a:ea typeface="Cambria"/>
                <a:cs typeface="Times New Roman"/>
              </a:rPr>
              <a:t>God did by sending his own Son</a:t>
            </a:r>
            <a:r>
              <a:rPr lang="en-AU" sz="3000" dirty="0" smtClean="0">
                <a:solidFill>
                  <a:srgbClr val="FFFFFF"/>
                </a:solidFill>
                <a:latin typeface="Times New Roman"/>
                <a:ea typeface="Cambria"/>
                <a:cs typeface="Times New Roman"/>
              </a:rPr>
              <a:t> in the likeness of sinful man to be a sin offering. </a:t>
            </a:r>
            <a:endParaRPr lang="en-US" sz="3000" dirty="0" smtClean="0">
              <a:solidFill>
                <a:srgbClr val="FFFFFF"/>
              </a:solidFill>
              <a:latin typeface="Times New Roman"/>
              <a:ea typeface="Cambria"/>
              <a:cs typeface="Times New Roman"/>
            </a:endParaRPr>
          </a:p>
          <a:p>
            <a:pPr indent="228600">
              <a:spcAft>
                <a:spcPts val="0"/>
              </a:spcAft>
              <a:tabLst>
                <a:tab pos="457200" algn="l"/>
              </a:tabLst>
            </a:pPr>
            <a:r>
              <a:rPr lang="en-AU" sz="3000" dirty="0" smtClean="0">
                <a:solidFill>
                  <a:srgbClr val="FFFFFF"/>
                </a:solidFill>
                <a:latin typeface="Times New Roman"/>
                <a:ea typeface="Cambria"/>
                <a:cs typeface="Times New Roman"/>
              </a:rPr>
              <a:t> </a:t>
            </a:r>
            <a:endParaRPr lang="en-US" sz="3000" dirty="0" smtClean="0">
              <a:solidFill>
                <a:srgbClr val="FFFFFF"/>
              </a:solidFill>
              <a:latin typeface="Times New Roman"/>
              <a:ea typeface="Cambria"/>
              <a:cs typeface="Times New Roman"/>
            </a:endParaRPr>
          </a:p>
          <a:p>
            <a:r>
              <a:rPr lang="en-AU" sz="3000" dirty="0" smtClean="0">
                <a:solidFill>
                  <a:srgbClr val="FFFFFF"/>
                </a:solidFill>
                <a:latin typeface="Times New Roman"/>
                <a:ea typeface="Cambria"/>
                <a:cs typeface="Times New Roman"/>
              </a:rPr>
              <a:t>And so he condemned sin in sinful man, </a:t>
            </a:r>
            <a:r>
              <a:rPr lang="en-AU" sz="3000" baseline="30000" dirty="0" smtClean="0">
                <a:solidFill>
                  <a:srgbClr val="FFFFFF"/>
                </a:solidFill>
                <a:latin typeface="Times New Roman"/>
                <a:ea typeface="Cambria"/>
                <a:cs typeface="Times New Roman"/>
              </a:rPr>
              <a:t>4 </a:t>
            </a:r>
            <a:r>
              <a:rPr lang="en-AU" sz="3000" dirty="0" smtClean="0">
                <a:solidFill>
                  <a:srgbClr val="FFFFFF"/>
                </a:solidFill>
                <a:latin typeface="Times New Roman"/>
                <a:ea typeface="Cambria"/>
                <a:cs typeface="Times New Roman"/>
              </a:rPr>
              <a:t>in order that the righteous requirements of the law might be fully met in us, who do not live according to the sinful nature but according to the Spirit.</a:t>
            </a:r>
            <a:r>
              <a:rPr lang="en-US" sz="3000" dirty="0" smtClean="0">
                <a:solidFill>
                  <a:srgbClr val="FFFFFF"/>
                </a:solidFill>
              </a:rPr>
              <a:t> </a:t>
            </a:r>
            <a:endParaRPr lang="en-US" sz="30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52400" y="0"/>
            <a:ext cx="8839200" cy="461665"/>
          </a:xfrm>
          <a:prstGeom prst="rect">
            <a:avLst/>
          </a:prstGeom>
          <a:noFill/>
        </p:spPr>
        <p:txBody>
          <a:bodyPr wrap="square" rtlCol="0">
            <a:spAutoFit/>
          </a:bodyPr>
          <a:lstStyle/>
          <a:p>
            <a:pPr algn="ctr"/>
            <a:r>
              <a:rPr lang="en-US" sz="2400" spc="120" dirty="0" smtClean="0">
                <a:solidFill>
                  <a:srgbClr val="FFFF00"/>
                </a:solidFill>
                <a:latin typeface="+mj-lt"/>
                <a:cs typeface="Cooper Black"/>
              </a:rPr>
              <a:t>The Mosaic Law (the law of </a:t>
            </a:r>
            <a:r>
              <a:rPr lang="en-US" sz="2400" spc="120" dirty="0" smtClean="0">
                <a:solidFill>
                  <a:srgbClr val="FFFF00"/>
                </a:solidFill>
                <a:latin typeface="+mj-lt"/>
                <a:cs typeface="Cooper Black"/>
              </a:rPr>
              <a:t>Moses)</a:t>
            </a:r>
            <a:endParaRPr lang="en-US" sz="2400" spc="120" dirty="0">
              <a:solidFill>
                <a:srgbClr val="FFFF00"/>
              </a:solidFill>
              <a:latin typeface="+mj-lt"/>
              <a:cs typeface="Cooper Black"/>
            </a:endParaRPr>
          </a:p>
        </p:txBody>
      </p:sp>
      <p:sp>
        <p:nvSpPr>
          <p:cNvPr id="20" name="Rectangle 19"/>
          <p:cNvSpPr/>
          <p:nvPr/>
        </p:nvSpPr>
        <p:spPr>
          <a:xfrm>
            <a:off x="76200" y="533400"/>
            <a:ext cx="4191000" cy="1107996"/>
          </a:xfrm>
          <a:prstGeom prst="rect">
            <a:avLst/>
          </a:prstGeom>
          <a:ln w="19050">
            <a:noFill/>
          </a:ln>
        </p:spPr>
        <p:txBody>
          <a:bodyPr wrap="square">
            <a:spAutoFit/>
          </a:bodyPr>
          <a:lstStyle/>
          <a:p>
            <a:pPr marL="177800" indent="-177800">
              <a:buFont typeface="Arial"/>
              <a:buChar char="•"/>
            </a:pPr>
            <a:r>
              <a:rPr lang="en-US" sz="2200" dirty="0" smtClean="0">
                <a:solidFill>
                  <a:srgbClr val="FFFF00"/>
                </a:solidFill>
                <a:latin typeface="Times New Roman"/>
                <a:ea typeface="Cambria"/>
                <a:cs typeface="Times New Roman"/>
              </a:rPr>
              <a:t>Arouses sinful passions</a:t>
            </a:r>
          </a:p>
          <a:p>
            <a:pPr marL="177800" indent="-177800">
              <a:buFont typeface="Arial"/>
              <a:buChar char="•"/>
            </a:pPr>
            <a:r>
              <a:rPr lang="en-US" sz="2200" dirty="0" smtClean="0">
                <a:solidFill>
                  <a:srgbClr val="FFFF00"/>
                </a:solidFill>
                <a:latin typeface="Times New Roman"/>
                <a:ea typeface="Cambria"/>
                <a:cs typeface="Times New Roman"/>
              </a:rPr>
              <a:t>Makes sin come alive</a:t>
            </a:r>
          </a:p>
          <a:p>
            <a:pPr marL="177800" indent="-177800">
              <a:buFont typeface="Arial"/>
              <a:buChar char="•"/>
            </a:pPr>
            <a:r>
              <a:rPr lang="en-US" sz="2200" dirty="0" smtClean="0">
                <a:solidFill>
                  <a:srgbClr val="FFFF00"/>
                </a:solidFill>
                <a:latin typeface="Times New Roman"/>
                <a:ea typeface="Cambria"/>
                <a:cs typeface="Times New Roman"/>
              </a:rPr>
              <a:t>Promised life, but brought death</a:t>
            </a:r>
            <a:endParaRPr lang="en-US" sz="2200" dirty="0">
              <a:solidFill>
                <a:srgbClr val="FFFF00"/>
              </a:solidFill>
              <a:latin typeface="Times New Roman"/>
              <a:cs typeface="Times New Roman"/>
            </a:endParaRPr>
          </a:p>
        </p:txBody>
      </p:sp>
      <p:sp>
        <p:nvSpPr>
          <p:cNvPr id="17" name="TextBox 16"/>
          <p:cNvSpPr txBox="1"/>
          <p:nvPr/>
        </p:nvSpPr>
        <p:spPr>
          <a:xfrm>
            <a:off x="0" y="2324100"/>
            <a:ext cx="9144000" cy="800219"/>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If sin continues to be our master, Sin uses freedom for lawlessness</a:t>
            </a:r>
          </a:p>
          <a:p>
            <a:pPr marL="357188" indent="-357188">
              <a:buFont typeface="Arial"/>
              <a:buChar char="•"/>
            </a:pPr>
            <a:r>
              <a:rPr lang="en-US" sz="2300" dirty="0" smtClean="0">
                <a:solidFill>
                  <a:srgbClr val="FFFF00"/>
                </a:solidFill>
                <a:latin typeface="Times New Roman"/>
                <a:cs typeface="Times New Roman"/>
              </a:rPr>
              <a:t>If Jesus is our master, this freedom = serve in the new way of the Spirit</a:t>
            </a:r>
            <a:endParaRPr lang="en-US" sz="2300" dirty="0" smtClean="0">
              <a:solidFill>
                <a:srgbClr val="FFFF00"/>
              </a:solidFill>
              <a:latin typeface="Times New Roman"/>
              <a:cs typeface="Times New Roman"/>
            </a:endParaRPr>
          </a:p>
        </p:txBody>
      </p:sp>
      <p:sp>
        <p:nvSpPr>
          <p:cNvPr id="21" name="TextBox 20"/>
          <p:cNvSpPr txBox="1"/>
          <p:nvPr/>
        </p:nvSpPr>
        <p:spPr>
          <a:xfrm>
            <a:off x="0" y="4076700"/>
            <a:ext cx="9144000" cy="1508105"/>
          </a:xfrm>
          <a:prstGeom prst="rect">
            <a:avLst/>
          </a:prstGeom>
          <a:noFill/>
        </p:spPr>
        <p:txBody>
          <a:bodyPr wrap="square" rtlCol="0">
            <a:spAutoFit/>
          </a:bodyPr>
          <a:lstStyle/>
          <a:p>
            <a:pPr marL="357188" indent="-357188">
              <a:buFont typeface="Arial"/>
              <a:buChar char="•"/>
            </a:pPr>
            <a:r>
              <a:rPr lang="en-US" sz="2300" dirty="0" smtClean="0">
                <a:solidFill>
                  <a:schemeClr val="bg1"/>
                </a:solidFill>
                <a:latin typeface="Times New Roman"/>
                <a:cs typeface="Times New Roman"/>
              </a:rPr>
              <a:t>Describing the incapacity of a non-Christian to do what is right</a:t>
            </a:r>
          </a:p>
          <a:p>
            <a:pPr marL="357188" indent="-357188">
              <a:buFont typeface="Arial"/>
              <a:buChar char="•"/>
            </a:pPr>
            <a:r>
              <a:rPr lang="en-US" sz="2300" dirty="0" smtClean="0">
                <a:solidFill>
                  <a:schemeClr val="bg1"/>
                </a:solidFill>
                <a:latin typeface="Times New Roman"/>
                <a:cs typeface="Times New Roman"/>
              </a:rPr>
              <a:t>But when we Christians read this, doesn’t it also describe us?</a:t>
            </a:r>
          </a:p>
          <a:p>
            <a:pPr marL="357188" indent="-357188">
              <a:buFont typeface="Arial"/>
              <a:buChar char="•"/>
            </a:pPr>
            <a:r>
              <a:rPr lang="en-US" sz="2300" dirty="0" smtClean="0">
                <a:solidFill>
                  <a:schemeClr val="bg1"/>
                </a:solidFill>
                <a:latin typeface="Times New Roman"/>
                <a:cs typeface="Times New Roman"/>
              </a:rPr>
              <a:t>Sometimes we disobey and so have a need of forgiveness</a:t>
            </a:r>
            <a:endParaRPr lang="en-US" sz="2300" dirty="0" smtClean="0">
              <a:solidFill>
                <a:schemeClr val="bg1"/>
              </a:solidFill>
              <a:latin typeface="Times New Roman"/>
              <a:cs typeface="Times New Roman"/>
            </a:endParaRPr>
          </a:p>
          <a:p>
            <a:pPr marL="357188" indent="-357188">
              <a:buFont typeface="Arial"/>
              <a:buChar char="•"/>
            </a:pPr>
            <a:r>
              <a:rPr lang="en-US" sz="2300" dirty="0" smtClean="0">
                <a:solidFill>
                  <a:schemeClr val="bg1"/>
                </a:solidFill>
                <a:latin typeface="Times New Roman"/>
                <a:cs typeface="Times New Roman"/>
              </a:rPr>
              <a:t>A reminder of the freedom that comes with forgiveness</a:t>
            </a:r>
            <a:endParaRPr lang="en-US" sz="2300" dirty="0" smtClean="0">
              <a:solidFill>
                <a:schemeClr val="bg1"/>
              </a:solidFill>
              <a:latin typeface="Times New Roman"/>
              <a:cs typeface="Times New Roman"/>
            </a:endParaRPr>
          </a:p>
        </p:txBody>
      </p:sp>
      <p:sp>
        <p:nvSpPr>
          <p:cNvPr id="22" name="TextBox 21"/>
          <p:cNvSpPr txBox="1"/>
          <p:nvPr/>
        </p:nvSpPr>
        <p:spPr>
          <a:xfrm>
            <a:off x="0" y="3695700"/>
            <a:ext cx="9144000" cy="461665"/>
          </a:xfrm>
          <a:prstGeom prst="rect">
            <a:avLst/>
          </a:prstGeom>
          <a:noFill/>
          <a:ln w="25400">
            <a:noFill/>
          </a:ln>
        </p:spPr>
        <p:txBody>
          <a:bodyPr wrap="square" rtlCol="0">
            <a:spAutoFit/>
          </a:bodyPr>
          <a:lstStyle/>
          <a:p>
            <a:r>
              <a:rPr lang="en-US" sz="2400" dirty="0" smtClean="0">
                <a:solidFill>
                  <a:schemeClr val="bg1"/>
                </a:solidFill>
                <a:latin typeface="Times New Roman"/>
                <a:cs typeface="Times New Roman"/>
              </a:rPr>
              <a:t>Is Paul describing before he became a Christian?  Or life as a Christian?</a:t>
            </a:r>
            <a:endParaRPr lang="en-US" sz="2400" i="1" dirty="0">
              <a:solidFill>
                <a:schemeClr val="bg1"/>
              </a:solidFill>
              <a:latin typeface="Times New Roman"/>
              <a:cs typeface="Times New Roman"/>
            </a:endParaRPr>
          </a:p>
        </p:txBody>
      </p:sp>
      <p:sp>
        <p:nvSpPr>
          <p:cNvPr id="11" name="Rectangle 10"/>
          <p:cNvSpPr/>
          <p:nvPr/>
        </p:nvSpPr>
        <p:spPr>
          <a:xfrm>
            <a:off x="381000" y="3238500"/>
            <a:ext cx="8153400" cy="461665"/>
          </a:xfrm>
          <a:prstGeom prst="rect">
            <a:avLst/>
          </a:prstGeom>
          <a:ln>
            <a:solidFill>
              <a:schemeClr val="bg1"/>
            </a:solidFill>
          </a:ln>
        </p:spPr>
        <p:txBody>
          <a:bodyPr wrap="square">
            <a:spAutoFit/>
          </a:bodyPr>
          <a:lstStyle/>
          <a:p>
            <a:pPr algn="ctr"/>
            <a:r>
              <a:rPr lang="en-US" sz="2400" dirty="0" smtClean="0">
                <a:solidFill>
                  <a:schemeClr val="bg1"/>
                </a:solidFill>
                <a:latin typeface="Comic Sans MS"/>
                <a:cs typeface="Comic Sans MS"/>
              </a:rPr>
              <a:t>what I want to </a:t>
            </a:r>
            <a:r>
              <a:rPr lang="en-US" sz="2400" dirty="0" smtClean="0">
                <a:solidFill>
                  <a:schemeClr val="bg1"/>
                </a:solidFill>
                <a:latin typeface="Comic Sans MS"/>
                <a:cs typeface="Comic Sans MS"/>
              </a:rPr>
              <a:t>do, </a:t>
            </a:r>
            <a:r>
              <a:rPr lang="en-US" sz="2400" dirty="0" smtClean="0">
                <a:solidFill>
                  <a:schemeClr val="bg1"/>
                </a:solidFill>
                <a:latin typeface="Comic Sans MS"/>
                <a:cs typeface="Comic Sans MS"/>
              </a:rPr>
              <a:t>I do not </a:t>
            </a:r>
            <a:r>
              <a:rPr lang="en-US" sz="2400" dirty="0" smtClean="0">
                <a:solidFill>
                  <a:schemeClr val="bg1"/>
                </a:solidFill>
                <a:latin typeface="Comic Sans MS"/>
                <a:cs typeface="Comic Sans MS"/>
              </a:rPr>
              <a:t>do.... </a:t>
            </a:r>
            <a:r>
              <a:rPr lang="en-US" sz="2400" dirty="0" smtClean="0">
                <a:solidFill>
                  <a:schemeClr val="bg1"/>
                </a:solidFill>
                <a:latin typeface="Comic Sans MS"/>
                <a:cs typeface="Comic Sans MS"/>
              </a:rPr>
              <a:t>but what I </a:t>
            </a:r>
            <a:r>
              <a:rPr lang="en-US" sz="2400" dirty="0" smtClean="0">
                <a:solidFill>
                  <a:schemeClr val="bg1"/>
                </a:solidFill>
                <a:latin typeface="Comic Sans MS"/>
                <a:cs typeface="Comic Sans MS"/>
              </a:rPr>
              <a:t>hate, </a:t>
            </a:r>
            <a:r>
              <a:rPr lang="en-US" sz="2400" dirty="0" smtClean="0">
                <a:solidFill>
                  <a:schemeClr val="bg1"/>
                </a:solidFill>
                <a:latin typeface="Comic Sans MS"/>
                <a:cs typeface="Comic Sans MS"/>
              </a:rPr>
              <a:t>I do.</a:t>
            </a:r>
            <a:endParaRPr lang="en-US" sz="2200" dirty="0">
              <a:solidFill>
                <a:schemeClr val="bg1"/>
              </a:solidFill>
              <a:latin typeface="Comic Sans MS"/>
              <a:cs typeface="Comic Sans MS"/>
            </a:endParaRPr>
          </a:p>
        </p:txBody>
      </p:sp>
      <p:sp>
        <p:nvSpPr>
          <p:cNvPr id="18" name="Rectangle 17"/>
          <p:cNvSpPr/>
          <p:nvPr/>
        </p:nvSpPr>
        <p:spPr>
          <a:xfrm>
            <a:off x="4267200" y="571500"/>
            <a:ext cx="4876800" cy="1107996"/>
          </a:xfrm>
          <a:prstGeom prst="rect">
            <a:avLst/>
          </a:prstGeom>
          <a:ln w="19050">
            <a:noFill/>
          </a:ln>
        </p:spPr>
        <p:txBody>
          <a:bodyPr wrap="square">
            <a:spAutoFit/>
          </a:bodyPr>
          <a:lstStyle/>
          <a:p>
            <a:pPr marL="177800" indent="-177800">
              <a:buFont typeface="Arial"/>
              <a:buChar char="•"/>
            </a:pPr>
            <a:r>
              <a:rPr lang="en-US" sz="2200" dirty="0" smtClean="0">
                <a:solidFill>
                  <a:srgbClr val="FFFF00"/>
                </a:solidFill>
                <a:latin typeface="Times New Roman"/>
                <a:ea typeface="Cambria"/>
                <a:cs typeface="Times New Roman"/>
              </a:rPr>
              <a:t>Shows up sin </a:t>
            </a:r>
            <a:r>
              <a:rPr lang="en-US" sz="2200" dirty="0" smtClean="0">
                <a:solidFill>
                  <a:srgbClr val="FFFF00"/>
                </a:solidFill>
                <a:latin typeface="Times New Roman"/>
                <a:ea typeface="Cambria"/>
                <a:cs typeface="Times New Roman"/>
              </a:rPr>
              <a:t>for what sin is</a:t>
            </a:r>
          </a:p>
          <a:p>
            <a:pPr marL="177800" indent="-177800">
              <a:buFont typeface="Arial"/>
              <a:buChar char="•"/>
            </a:pPr>
            <a:r>
              <a:rPr lang="en-US" sz="2200" dirty="0" smtClean="0">
                <a:solidFill>
                  <a:srgbClr val="FFFF00"/>
                </a:solidFill>
                <a:latin typeface="Times New Roman"/>
                <a:cs typeface="Times New Roman"/>
              </a:rPr>
              <a:t>Is spiritual</a:t>
            </a:r>
          </a:p>
          <a:p>
            <a:pPr marL="177800" indent="-177800">
              <a:buFont typeface="Arial"/>
              <a:buChar char="•"/>
            </a:pPr>
            <a:r>
              <a:rPr lang="en-US" sz="2200" dirty="0" smtClean="0">
                <a:solidFill>
                  <a:srgbClr val="FFFF00"/>
                </a:solidFill>
                <a:latin typeface="Times New Roman"/>
                <a:cs typeface="Times New Roman"/>
              </a:rPr>
              <a:t>Is Holy;  Righteous;  Good</a:t>
            </a:r>
            <a:endParaRPr lang="en-US" sz="2200" dirty="0">
              <a:solidFill>
                <a:srgbClr val="FFFF00"/>
              </a:solidFill>
              <a:latin typeface="Times New Roman"/>
              <a:cs typeface="Times New Roman"/>
            </a:endParaRPr>
          </a:p>
        </p:txBody>
      </p:sp>
      <p:sp>
        <p:nvSpPr>
          <p:cNvPr id="23" name="TextBox 22"/>
          <p:cNvSpPr txBox="1"/>
          <p:nvPr/>
        </p:nvSpPr>
        <p:spPr>
          <a:xfrm>
            <a:off x="533400" y="342900"/>
            <a:ext cx="1981200" cy="369332"/>
          </a:xfrm>
          <a:prstGeom prst="rect">
            <a:avLst/>
          </a:prstGeom>
          <a:noFill/>
        </p:spPr>
        <p:txBody>
          <a:bodyPr wrap="square" rtlCol="0">
            <a:spAutoFit/>
          </a:bodyPr>
          <a:lstStyle/>
          <a:p>
            <a:r>
              <a:rPr lang="en-US" dirty="0" smtClean="0">
                <a:solidFill>
                  <a:srgbClr val="FFFFFF"/>
                </a:solidFill>
              </a:rPr>
              <a:t>Can sound bad</a:t>
            </a:r>
            <a:endParaRPr lang="en-US" dirty="0">
              <a:solidFill>
                <a:srgbClr val="FFFFFF"/>
              </a:solidFill>
            </a:endParaRPr>
          </a:p>
        </p:txBody>
      </p:sp>
      <p:sp>
        <p:nvSpPr>
          <p:cNvPr id="31" name="TextBox 30"/>
          <p:cNvSpPr txBox="1"/>
          <p:nvPr/>
        </p:nvSpPr>
        <p:spPr>
          <a:xfrm>
            <a:off x="4724400" y="342900"/>
            <a:ext cx="2819400" cy="369332"/>
          </a:xfrm>
          <a:prstGeom prst="rect">
            <a:avLst/>
          </a:prstGeom>
          <a:noFill/>
        </p:spPr>
        <p:txBody>
          <a:bodyPr wrap="square" rtlCol="0">
            <a:spAutoFit/>
          </a:bodyPr>
          <a:lstStyle/>
          <a:p>
            <a:r>
              <a:rPr lang="en-US" dirty="0" smtClean="0">
                <a:solidFill>
                  <a:schemeClr val="bg1"/>
                </a:solidFill>
              </a:rPr>
              <a:t>But is actually Good</a:t>
            </a:r>
            <a:endParaRPr lang="en-US" dirty="0">
              <a:solidFill>
                <a:schemeClr val="bg1"/>
              </a:solidFill>
            </a:endParaRPr>
          </a:p>
        </p:txBody>
      </p:sp>
      <p:sp>
        <p:nvSpPr>
          <p:cNvPr id="32" name="TextBox 31"/>
          <p:cNvSpPr txBox="1"/>
          <p:nvPr/>
        </p:nvSpPr>
        <p:spPr>
          <a:xfrm>
            <a:off x="838200" y="1638300"/>
            <a:ext cx="7696200" cy="369332"/>
          </a:xfrm>
          <a:prstGeom prst="rect">
            <a:avLst/>
          </a:prstGeom>
          <a:noFill/>
        </p:spPr>
        <p:txBody>
          <a:bodyPr wrap="square" rtlCol="0">
            <a:spAutoFit/>
          </a:bodyPr>
          <a:lstStyle/>
          <a:p>
            <a:r>
              <a:rPr lang="en-US" dirty="0" smtClean="0">
                <a:solidFill>
                  <a:schemeClr val="bg1"/>
                </a:solidFill>
              </a:rPr>
              <a:t>The Law shows us what sin is, but it is powerless to stop us from sinning</a:t>
            </a:r>
            <a:endParaRPr lang="en-US" dirty="0">
              <a:solidFill>
                <a:schemeClr val="bg1"/>
              </a:solidFill>
            </a:endParaRPr>
          </a:p>
        </p:txBody>
      </p:sp>
      <p:sp>
        <p:nvSpPr>
          <p:cNvPr id="33" name="TextBox 32"/>
          <p:cNvSpPr txBox="1"/>
          <p:nvPr/>
        </p:nvSpPr>
        <p:spPr>
          <a:xfrm>
            <a:off x="0" y="1943100"/>
            <a:ext cx="7696200" cy="461665"/>
          </a:xfrm>
          <a:prstGeom prst="rect">
            <a:avLst/>
          </a:prstGeom>
          <a:noFill/>
        </p:spPr>
        <p:txBody>
          <a:bodyPr wrap="square" rtlCol="0">
            <a:spAutoFit/>
          </a:bodyPr>
          <a:lstStyle/>
          <a:p>
            <a:r>
              <a:rPr lang="en-US" sz="2400" dirty="0" smtClean="0">
                <a:solidFill>
                  <a:srgbClr val="FFFF00"/>
                </a:solidFill>
                <a:latin typeface="Times New Roman"/>
                <a:cs typeface="Times New Roman"/>
              </a:rPr>
              <a:t>If we are set free from the Law:</a:t>
            </a:r>
            <a:endParaRPr lang="en-US" sz="2400" dirty="0">
              <a:solidFill>
                <a:srgbClr val="FFFF00"/>
              </a:solidFill>
              <a:latin typeface="Times New Roman"/>
              <a:cs typeface="Times New Roma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4311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US" sz="3200" b="1" dirty="0" smtClean="0">
                <a:solidFill>
                  <a:schemeClr val="bg1"/>
                </a:solidFill>
                <a:latin typeface="Times New Roman"/>
                <a:ea typeface="Cambria"/>
                <a:cs typeface="Times New Roman"/>
              </a:rPr>
              <a:t>7 </a:t>
            </a:r>
            <a:r>
              <a:rPr lang="en-US" sz="3200" dirty="0" smtClean="0">
                <a:solidFill>
                  <a:schemeClr val="bg1"/>
                </a:solidFill>
                <a:latin typeface="Times New Roman"/>
                <a:ea typeface="Cambria"/>
                <a:cs typeface="Times New Roman"/>
              </a:rPr>
              <a:t>Or do you not know, brothers—for I am speaking to those who know the law—that the law is binding on a person only as long as he lives? </a:t>
            </a:r>
            <a:r>
              <a:rPr lang="en-US" sz="3200" b="1" baseline="30000" dirty="0" smtClean="0">
                <a:solidFill>
                  <a:schemeClr val="bg1"/>
                </a:solidFill>
                <a:latin typeface="Times New Roman"/>
                <a:ea typeface="Cambria"/>
                <a:cs typeface="Times New Roman"/>
              </a:rPr>
              <a:t>2 </a:t>
            </a:r>
            <a:r>
              <a:rPr lang="en-US" sz="3200" dirty="0" smtClean="0">
                <a:solidFill>
                  <a:schemeClr val="bg1"/>
                </a:solidFill>
                <a:latin typeface="Times New Roman"/>
                <a:ea typeface="Cambria"/>
                <a:cs typeface="Times New Roman"/>
              </a:rPr>
              <a:t>For a married woman is bound by law to her husband while he lives, but if her husband dies she is released from the law of marriage. </a:t>
            </a:r>
            <a:r>
              <a:rPr lang="en-US" sz="3200" b="1" baseline="30000" dirty="0" smtClean="0">
                <a:solidFill>
                  <a:schemeClr val="bg1"/>
                </a:solidFill>
                <a:latin typeface="Times New Roman"/>
                <a:ea typeface="Cambria"/>
                <a:cs typeface="Times New Roman"/>
              </a:rPr>
              <a:t>3 </a:t>
            </a:r>
            <a:r>
              <a:rPr lang="en-US" sz="3200" dirty="0" smtClean="0">
                <a:solidFill>
                  <a:schemeClr val="bg1"/>
                </a:solidFill>
                <a:latin typeface="Times New Roman"/>
                <a:ea typeface="Cambria"/>
                <a:cs typeface="Times New Roman"/>
              </a:rPr>
              <a:t>Accordingly, she will be called an adulteress if she lives with another man while her husband is alive. But if her husband dies, she is free from that law, and if she marries another man she is not an adulteress. </a:t>
            </a:r>
            <a:endParaRPr lang="en-US" sz="32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7"/>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dirty="0" smtClean="0">
                <a:solidFill>
                  <a:srgbClr val="FFFFFF"/>
                </a:solidFill>
                <a:latin typeface="Times New Roman"/>
                <a:ea typeface="Cambria"/>
                <a:cs typeface="Times New Roman"/>
              </a:rPr>
              <a:t>4 </a:t>
            </a:r>
            <a:r>
              <a:rPr lang="en-US" sz="3200" dirty="0" smtClean="0">
                <a:solidFill>
                  <a:srgbClr val="FFFFFF"/>
                </a:solidFill>
                <a:latin typeface="Times New Roman"/>
                <a:ea typeface="Cambria"/>
                <a:cs typeface="Times New Roman"/>
              </a:rPr>
              <a:t>Likewise, my brothers, you also have died to the law through the body of Christ, so that you may belong to another, to him who has been raised from the dead, in order that we may bear fruit for God. </a:t>
            </a:r>
            <a:r>
              <a:rPr lang="en-US" sz="3200" b="1" baseline="30000" dirty="0" smtClean="0">
                <a:solidFill>
                  <a:srgbClr val="FFFFFF"/>
                </a:solidFill>
                <a:latin typeface="Times New Roman"/>
                <a:ea typeface="Cambria"/>
                <a:cs typeface="Times New Roman"/>
              </a:rPr>
              <a:t>5 </a:t>
            </a:r>
            <a:r>
              <a:rPr lang="en-US" sz="3200" dirty="0" smtClean="0">
                <a:solidFill>
                  <a:srgbClr val="FFFFFF"/>
                </a:solidFill>
                <a:latin typeface="Times New Roman"/>
                <a:ea typeface="Cambria"/>
                <a:cs typeface="Times New Roman"/>
              </a:rPr>
              <a:t>For while we were living in the flesh, our sinful passions, aroused by the law, were at work in our members to bear fruit for death. </a:t>
            </a:r>
            <a:r>
              <a:rPr lang="en-US" sz="3200" b="1" baseline="30000" dirty="0" smtClean="0">
                <a:solidFill>
                  <a:srgbClr val="FFFFFF"/>
                </a:solidFill>
                <a:latin typeface="Times New Roman"/>
                <a:ea typeface="Cambria"/>
                <a:cs typeface="Times New Roman"/>
              </a:rPr>
              <a:t>6 </a:t>
            </a:r>
            <a:r>
              <a:rPr lang="en-US" sz="3200" dirty="0" smtClean="0">
                <a:solidFill>
                  <a:srgbClr val="FFFFFF"/>
                </a:solidFill>
                <a:latin typeface="Times New Roman"/>
                <a:ea typeface="Cambria"/>
                <a:cs typeface="Times New Roman"/>
              </a:rPr>
              <a:t>But now we are released from the law, having died to that which held us captive, so that we serve in the new way of the Spirit and not in the old way of the written code.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a:spcAft>
                <a:spcPts val="0"/>
              </a:spcAft>
            </a:pPr>
            <a:r>
              <a:rPr lang="en-US" sz="3200" b="1" baseline="30000" dirty="0" smtClean="0">
                <a:solidFill>
                  <a:srgbClr val="FFFFFF"/>
                </a:solidFill>
                <a:latin typeface="Times New Roman"/>
                <a:ea typeface="Cambria"/>
                <a:cs typeface="Times New Roman"/>
              </a:rPr>
              <a:t>7 </a:t>
            </a:r>
            <a:r>
              <a:rPr lang="en-US" sz="3200" dirty="0" smtClean="0">
                <a:solidFill>
                  <a:srgbClr val="FFFFFF"/>
                </a:solidFill>
                <a:latin typeface="Times New Roman"/>
                <a:ea typeface="Cambria"/>
                <a:cs typeface="Times New Roman"/>
              </a:rPr>
              <a:t>What then shall we say? That the law is sin? By no means! Yet if it had not been for the law, I would not have known sin. For I would not have known what it is to covet if the law had not said, “You shall not covet.” </a:t>
            </a:r>
            <a:r>
              <a:rPr lang="en-US" sz="3200" b="1" baseline="30000" dirty="0" smtClean="0">
                <a:solidFill>
                  <a:srgbClr val="FFFFFF"/>
                </a:solidFill>
                <a:latin typeface="Times New Roman"/>
                <a:ea typeface="Cambria"/>
                <a:cs typeface="Times New Roman"/>
              </a:rPr>
              <a:t>8 </a:t>
            </a:r>
            <a:r>
              <a:rPr lang="en-US" sz="3200" dirty="0" smtClean="0">
                <a:solidFill>
                  <a:srgbClr val="FFFFFF"/>
                </a:solidFill>
                <a:latin typeface="Times New Roman"/>
                <a:ea typeface="Cambria"/>
                <a:cs typeface="Times New Roman"/>
              </a:rPr>
              <a:t>But sin, seizing an opportunity through the commandment, produced in me all kinds of covetousness. For apart from the law, sin lies dead. </a:t>
            </a:r>
            <a:r>
              <a:rPr lang="en-US" sz="3200" b="1" baseline="30000" dirty="0" smtClean="0">
                <a:solidFill>
                  <a:srgbClr val="FFFFFF"/>
                </a:solidFill>
                <a:latin typeface="Times New Roman"/>
                <a:ea typeface="Cambria"/>
                <a:cs typeface="Times New Roman"/>
              </a:rPr>
              <a:t>9 </a:t>
            </a:r>
            <a:r>
              <a:rPr lang="en-US" sz="3200" dirty="0" smtClean="0">
                <a:solidFill>
                  <a:srgbClr val="FFFFFF"/>
                </a:solidFill>
                <a:latin typeface="Times New Roman"/>
                <a:ea typeface="Cambria"/>
                <a:cs typeface="Times New Roman"/>
              </a:rPr>
              <a:t>I was once alive apart from the law, but when the commandment came, sin came alive and I died. </a:t>
            </a:r>
            <a:r>
              <a:rPr lang="en-US" sz="3200" b="1" baseline="30000" dirty="0" smtClean="0">
                <a:solidFill>
                  <a:srgbClr val="FFFFFF"/>
                </a:solidFill>
                <a:latin typeface="Times New Roman"/>
                <a:ea typeface="Cambria"/>
                <a:cs typeface="Times New Roman"/>
              </a:rPr>
              <a:t>10 </a:t>
            </a:r>
            <a:r>
              <a:rPr lang="en-US" sz="3200" dirty="0" smtClean="0">
                <a:solidFill>
                  <a:srgbClr val="FFFFFF"/>
                </a:solidFill>
                <a:latin typeface="Times New Roman"/>
                <a:ea typeface="Cambria"/>
                <a:cs typeface="Times New Roman"/>
              </a:rPr>
              <a:t>The very commandment that promised life proved to be death to me.</a:t>
            </a:r>
            <a:r>
              <a:rPr lang="en-US" sz="3200" dirty="0" smtClean="0">
                <a:solidFill>
                  <a:srgbClr val="FFFFFF"/>
                </a:solidFill>
                <a:latin typeface="Times New Roman"/>
                <a:ea typeface="Cambria"/>
                <a:cs typeface="Times New Roman"/>
              </a:rPr>
              <a:t>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2458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US" sz="3200" b="1" baseline="30000" dirty="0" smtClean="0">
                <a:solidFill>
                  <a:srgbClr val="FFFFFF"/>
                </a:solidFill>
                <a:latin typeface="Times New Roman"/>
                <a:ea typeface="Cambria"/>
                <a:cs typeface="Times New Roman"/>
              </a:rPr>
              <a:t>11 </a:t>
            </a:r>
            <a:r>
              <a:rPr lang="en-US" sz="3200" dirty="0" smtClean="0">
                <a:solidFill>
                  <a:srgbClr val="FFFFFF"/>
                </a:solidFill>
                <a:latin typeface="Times New Roman"/>
                <a:ea typeface="Cambria"/>
                <a:cs typeface="Times New Roman"/>
              </a:rPr>
              <a:t>For sin, seizing an opportunity through the commandment, deceived me and through it killed me. </a:t>
            </a:r>
            <a:r>
              <a:rPr lang="en-US" sz="3200" b="1" baseline="30000" dirty="0" smtClean="0">
                <a:solidFill>
                  <a:srgbClr val="FFFFFF"/>
                </a:solidFill>
                <a:latin typeface="Times New Roman"/>
                <a:ea typeface="Cambria"/>
                <a:cs typeface="Times New Roman"/>
              </a:rPr>
              <a:t>12 </a:t>
            </a:r>
            <a:r>
              <a:rPr lang="en-US" sz="3200" dirty="0" smtClean="0">
                <a:solidFill>
                  <a:srgbClr val="FFFFFF"/>
                </a:solidFill>
                <a:latin typeface="Times New Roman"/>
                <a:ea typeface="Cambria"/>
                <a:cs typeface="Times New Roman"/>
              </a:rPr>
              <a:t>So the law is holy, and the commandment is holy and righteous and good.</a:t>
            </a:r>
            <a:r>
              <a:rPr lang="en-US" sz="3200" dirty="0" smtClean="0">
                <a:solidFill>
                  <a:srgbClr val="FFFFFF"/>
                </a:solidFill>
                <a:latin typeface="Times New Roman"/>
                <a:ea typeface="Cambria"/>
                <a:cs typeface="Times New Roman"/>
              </a:rPr>
              <a:t> </a:t>
            </a:r>
          </a:p>
          <a:p>
            <a:pPr indent="152400">
              <a:lnSpc>
                <a:spcPct val="115000"/>
              </a:lnSpc>
              <a:spcAft>
                <a:spcPts val="0"/>
              </a:spcAft>
            </a:pPr>
            <a:endParaRPr lang="en-US" sz="1200" dirty="0" smtClean="0">
              <a:solidFill>
                <a:srgbClr val="FFFFFF"/>
              </a:solidFill>
              <a:latin typeface="Times New Roman"/>
              <a:ea typeface="Cambria"/>
              <a:cs typeface="Times New Roman"/>
            </a:endParaRPr>
          </a:p>
          <a:p>
            <a:r>
              <a:rPr lang="en-US" sz="3200" b="1" baseline="30000" dirty="0" smtClean="0">
                <a:solidFill>
                  <a:srgbClr val="FFFFFF"/>
                </a:solidFill>
                <a:latin typeface="Times New Roman"/>
                <a:ea typeface="Cambria"/>
                <a:cs typeface="Times New Roman"/>
              </a:rPr>
              <a:t>13 </a:t>
            </a:r>
            <a:r>
              <a:rPr lang="en-US" sz="3200" dirty="0" smtClean="0">
                <a:solidFill>
                  <a:srgbClr val="FFFFFF"/>
                </a:solidFill>
                <a:latin typeface="Times New Roman"/>
                <a:ea typeface="Cambria"/>
                <a:cs typeface="Times New Roman"/>
              </a:rPr>
              <a:t>Did that which is good, then, bring death to me? By no means! It was sin, producing death in me through what is good, in order that sin might be shown to be sin, and through the commandment might become sinful beyond measure. </a:t>
            </a:r>
            <a:r>
              <a:rPr lang="en-US" sz="3200" b="1" baseline="30000" dirty="0" smtClean="0">
                <a:solidFill>
                  <a:srgbClr val="FFFFFF"/>
                </a:solidFill>
                <a:latin typeface="Times New Roman"/>
                <a:ea typeface="Cambria"/>
                <a:cs typeface="Times New Roman"/>
              </a:rPr>
              <a:t>14 </a:t>
            </a:r>
            <a:r>
              <a:rPr lang="en-US" sz="3200" dirty="0" smtClean="0">
                <a:solidFill>
                  <a:srgbClr val="FFFFFF"/>
                </a:solidFill>
                <a:latin typeface="Times New Roman"/>
                <a:ea typeface="Cambria"/>
                <a:cs typeface="Times New Roman"/>
              </a:rPr>
              <a:t>For we know that the law is spiritual, but I am of the flesh, sold under sin.</a:t>
            </a:r>
            <a:r>
              <a:rPr lang="en-US" sz="3200" dirty="0" smtClean="0">
                <a:solidFill>
                  <a:srgbClr val="FFFFFF"/>
                </a:solidFill>
                <a:latin typeface="Times New Roman"/>
                <a:ea typeface="Cambria"/>
                <a:cs typeface="Times New Roman"/>
              </a:rPr>
              <a:t>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dirty="0" smtClean="0">
                <a:solidFill>
                  <a:srgbClr val="FFFFFF"/>
                </a:solidFill>
                <a:latin typeface="Times New Roman"/>
                <a:ea typeface="Cambria"/>
                <a:cs typeface="Times New Roman"/>
              </a:rPr>
              <a:t>15 </a:t>
            </a:r>
            <a:r>
              <a:rPr lang="en-US" sz="3200" dirty="0" smtClean="0">
                <a:solidFill>
                  <a:srgbClr val="FFFFFF"/>
                </a:solidFill>
                <a:latin typeface="Times New Roman"/>
                <a:ea typeface="Cambria"/>
                <a:cs typeface="Times New Roman"/>
              </a:rPr>
              <a:t>For I do not understand my own actions. For I do not do what I want, but I do the very thing I hate. </a:t>
            </a:r>
            <a:r>
              <a:rPr lang="en-US" sz="3200" b="1" baseline="30000" dirty="0" smtClean="0">
                <a:solidFill>
                  <a:srgbClr val="FFFFFF"/>
                </a:solidFill>
                <a:latin typeface="Times New Roman"/>
                <a:ea typeface="Cambria"/>
                <a:cs typeface="Times New Roman"/>
              </a:rPr>
              <a:t>16 </a:t>
            </a:r>
            <a:r>
              <a:rPr lang="en-US" sz="3200" dirty="0" smtClean="0">
                <a:solidFill>
                  <a:srgbClr val="FFFFFF"/>
                </a:solidFill>
                <a:latin typeface="Times New Roman"/>
                <a:ea typeface="Cambria"/>
                <a:cs typeface="Times New Roman"/>
              </a:rPr>
              <a:t>Now if I do what I do not want, I agree with the law, that it is good. </a:t>
            </a:r>
            <a:r>
              <a:rPr lang="en-US" sz="3200" b="1" baseline="30000" dirty="0" smtClean="0">
                <a:solidFill>
                  <a:srgbClr val="FFFFFF"/>
                </a:solidFill>
                <a:latin typeface="Times New Roman"/>
                <a:ea typeface="Cambria"/>
                <a:cs typeface="Times New Roman"/>
              </a:rPr>
              <a:t>17 </a:t>
            </a:r>
            <a:r>
              <a:rPr lang="en-US" sz="3200" dirty="0" smtClean="0">
                <a:solidFill>
                  <a:srgbClr val="FFFFFF"/>
                </a:solidFill>
                <a:latin typeface="Times New Roman"/>
                <a:ea typeface="Cambria"/>
                <a:cs typeface="Times New Roman"/>
              </a:rPr>
              <a:t>So now it is no longer I who do it, but sin that dwells within me. </a:t>
            </a:r>
            <a:r>
              <a:rPr lang="en-US" sz="3200" b="1" baseline="30000" dirty="0" smtClean="0">
                <a:solidFill>
                  <a:srgbClr val="FFFFFF"/>
                </a:solidFill>
                <a:latin typeface="Times New Roman"/>
                <a:ea typeface="Cambria"/>
                <a:cs typeface="Times New Roman"/>
              </a:rPr>
              <a:t>18 </a:t>
            </a:r>
            <a:r>
              <a:rPr lang="en-US" sz="3200" dirty="0" smtClean="0">
                <a:solidFill>
                  <a:srgbClr val="FFFFFF"/>
                </a:solidFill>
                <a:latin typeface="Times New Roman"/>
                <a:ea typeface="Cambria"/>
                <a:cs typeface="Times New Roman"/>
              </a:rPr>
              <a:t>For I know that nothing good dwells in me, that is, in my flesh. For I have the desire to do what is right, but not the ability to carry it out. </a:t>
            </a:r>
            <a:r>
              <a:rPr lang="en-US" sz="3200" b="1" baseline="30000" dirty="0" smtClean="0">
                <a:solidFill>
                  <a:srgbClr val="FFFFFF"/>
                </a:solidFill>
                <a:latin typeface="Times New Roman"/>
                <a:ea typeface="Cambria"/>
                <a:cs typeface="Times New Roman"/>
              </a:rPr>
              <a:t>19 </a:t>
            </a:r>
            <a:r>
              <a:rPr lang="en-US" sz="3200" dirty="0" smtClean="0">
                <a:solidFill>
                  <a:srgbClr val="FFFFFF"/>
                </a:solidFill>
                <a:latin typeface="Times New Roman"/>
                <a:ea typeface="Cambria"/>
                <a:cs typeface="Times New Roman"/>
              </a:rPr>
              <a:t>For I do not do the good I want, but the evil I do not want is what I keep on doing. </a:t>
            </a:r>
            <a:r>
              <a:rPr lang="en-US" sz="3200" b="1" baseline="30000" dirty="0" smtClean="0">
                <a:solidFill>
                  <a:srgbClr val="FFFFFF"/>
                </a:solidFill>
                <a:latin typeface="Times New Roman"/>
                <a:ea typeface="Cambria"/>
                <a:cs typeface="Times New Roman"/>
              </a:rPr>
              <a:t>20 </a:t>
            </a:r>
            <a:r>
              <a:rPr lang="en-US" sz="3200" dirty="0" smtClean="0">
                <a:solidFill>
                  <a:srgbClr val="FFFFFF"/>
                </a:solidFill>
                <a:latin typeface="Times New Roman"/>
                <a:ea typeface="Cambria"/>
                <a:cs typeface="Times New Roman"/>
              </a:rPr>
              <a:t>Now if I do what I do not want, it is no longer I who do it, but sin that dwells within me.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7"/>
          </a:xfrm>
          <a:prstGeom prst="rect">
            <a:avLst/>
          </a:prstGeom>
          <a:noFill/>
          <a:ln w="9525">
            <a:noFill/>
            <a:miter lim="800000"/>
            <a:headEnd/>
            <a:tailEnd/>
          </a:ln>
        </p:spPr>
        <p:txBody>
          <a:bodyPr wrap="square">
            <a:prstTxWarp prst="textNoShape">
              <a:avLst/>
            </a:prstTxWarp>
            <a:spAutoFit/>
          </a:bodyPr>
          <a:lstStyle/>
          <a:p>
            <a:pPr>
              <a:spcAft>
                <a:spcPts val="0"/>
              </a:spcAft>
            </a:pPr>
            <a:r>
              <a:rPr lang="en-US" sz="3200" b="1" baseline="30000" dirty="0" smtClean="0">
                <a:solidFill>
                  <a:srgbClr val="FFFFFF"/>
                </a:solidFill>
                <a:latin typeface="Times New Roman"/>
                <a:ea typeface="Cambria"/>
                <a:cs typeface="Times New Roman"/>
              </a:rPr>
              <a:t>21 </a:t>
            </a:r>
            <a:r>
              <a:rPr lang="en-US" sz="3200" dirty="0" smtClean="0">
                <a:solidFill>
                  <a:srgbClr val="FFFFFF"/>
                </a:solidFill>
                <a:latin typeface="Times New Roman"/>
                <a:ea typeface="Cambria"/>
                <a:cs typeface="Times New Roman"/>
              </a:rPr>
              <a:t>So I find it to be a law that when I want to do right, evil lies close at hand. </a:t>
            </a:r>
            <a:r>
              <a:rPr lang="en-US" sz="3200" b="1" baseline="30000" dirty="0" smtClean="0">
                <a:solidFill>
                  <a:srgbClr val="FFFFFF"/>
                </a:solidFill>
                <a:latin typeface="Times New Roman"/>
                <a:ea typeface="Cambria"/>
                <a:cs typeface="Times New Roman"/>
              </a:rPr>
              <a:t>22 </a:t>
            </a:r>
            <a:r>
              <a:rPr lang="en-US" sz="3200" dirty="0" smtClean="0">
                <a:solidFill>
                  <a:srgbClr val="FFFFFF"/>
                </a:solidFill>
                <a:latin typeface="Times New Roman"/>
                <a:ea typeface="Cambria"/>
                <a:cs typeface="Times New Roman"/>
              </a:rPr>
              <a:t>For I delight in the law of God, in my inner being, </a:t>
            </a:r>
            <a:r>
              <a:rPr lang="en-US" sz="3200" b="1" baseline="30000" dirty="0" smtClean="0">
                <a:solidFill>
                  <a:srgbClr val="FFFFFF"/>
                </a:solidFill>
                <a:latin typeface="Times New Roman"/>
                <a:ea typeface="Cambria"/>
                <a:cs typeface="Times New Roman"/>
              </a:rPr>
              <a:t>23 </a:t>
            </a:r>
            <a:r>
              <a:rPr lang="en-US" sz="3200" dirty="0" smtClean="0">
                <a:solidFill>
                  <a:srgbClr val="FFFFFF"/>
                </a:solidFill>
                <a:latin typeface="Times New Roman"/>
                <a:ea typeface="Cambria"/>
                <a:cs typeface="Times New Roman"/>
              </a:rPr>
              <a:t>but I see in my members another law waging war against the law of my mind and making me captive to the law of sin that dwells in my members. </a:t>
            </a:r>
            <a:r>
              <a:rPr lang="en-US" sz="3200" b="1" baseline="30000" dirty="0" smtClean="0">
                <a:solidFill>
                  <a:srgbClr val="FFFFFF"/>
                </a:solidFill>
                <a:latin typeface="Times New Roman"/>
                <a:ea typeface="Cambria"/>
                <a:cs typeface="Times New Roman"/>
              </a:rPr>
              <a:t>24 </a:t>
            </a:r>
            <a:r>
              <a:rPr lang="en-US" sz="3200" dirty="0" smtClean="0">
                <a:solidFill>
                  <a:srgbClr val="FFFFFF"/>
                </a:solidFill>
                <a:latin typeface="Times New Roman"/>
                <a:ea typeface="Cambria"/>
                <a:cs typeface="Times New Roman"/>
              </a:rPr>
              <a:t>Wretched man that I am! Who will deliver me from this body of death? </a:t>
            </a:r>
            <a:r>
              <a:rPr lang="en-US" sz="3200" b="1" baseline="30000" dirty="0" smtClean="0">
                <a:solidFill>
                  <a:srgbClr val="FFFFFF"/>
                </a:solidFill>
                <a:latin typeface="Times New Roman"/>
                <a:ea typeface="Cambria"/>
                <a:cs typeface="Times New Roman"/>
              </a:rPr>
              <a:t>25 </a:t>
            </a:r>
            <a:r>
              <a:rPr lang="en-US" sz="3200" dirty="0" smtClean="0">
                <a:solidFill>
                  <a:srgbClr val="FFFFFF"/>
                </a:solidFill>
                <a:latin typeface="Times New Roman"/>
                <a:ea typeface="Cambria"/>
                <a:cs typeface="Times New Roman"/>
              </a:rPr>
              <a:t>Thanks be to God through Jesus Christ our Lord! So then, I myself serve the law of God with my mind, but with my flesh I serve the law of sin. </a:t>
            </a:r>
            <a:endParaRPr lang="en-US" sz="31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52400" y="0"/>
            <a:ext cx="8839200" cy="461665"/>
          </a:xfrm>
          <a:prstGeom prst="rect">
            <a:avLst/>
          </a:prstGeom>
          <a:noFill/>
        </p:spPr>
        <p:txBody>
          <a:bodyPr wrap="square" rtlCol="0">
            <a:spAutoFit/>
          </a:bodyPr>
          <a:lstStyle/>
          <a:p>
            <a:pPr algn="ctr"/>
            <a:r>
              <a:rPr lang="en-US" sz="2400" spc="120" dirty="0" smtClean="0">
                <a:solidFill>
                  <a:srgbClr val="FFFF00"/>
                </a:solidFill>
                <a:latin typeface="+mj-lt"/>
                <a:cs typeface="Cooper Black"/>
              </a:rPr>
              <a:t>The Mosaic Law (the law of </a:t>
            </a:r>
            <a:r>
              <a:rPr lang="en-US" sz="2400" spc="120" dirty="0" smtClean="0">
                <a:solidFill>
                  <a:srgbClr val="FFFF00"/>
                </a:solidFill>
                <a:latin typeface="+mj-lt"/>
                <a:cs typeface="Cooper Black"/>
              </a:rPr>
              <a:t>Moses)</a:t>
            </a:r>
            <a:endParaRPr lang="en-US" sz="2400" spc="120" dirty="0">
              <a:solidFill>
                <a:srgbClr val="FFFF00"/>
              </a:solidFill>
              <a:latin typeface="+mj-lt"/>
              <a:cs typeface="Cooper Black"/>
            </a:endParaRPr>
          </a:p>
        </p:txBody>
      </p:sp>
      <p:sp>
        <p:nvSpPr>
          <p:cNvPr id="20" name="Rectangle 19"/>
          <p:cNvSpPr/>
          <p:nvPr/>
        </p:nvSpPr>
        <p:spPr>
          <a:xfrm>
            <a:off x="76200" y="533400"/>
            <a:ext cx="4191000" cy="1107996"/>
          </a:xfrm>
          <a:prstGeom prst="rect">
            <a:avLst/>
          </a:prstGeom>
          <a:ln w="19050">
            <a:noFill/>
          </a:ln>
        </p:spPr>
        <p:txBody>
          <a:bodyPr wrap="square">
            <a:spAutoFit/>
          </a:bodyPr>
          <a:lstStyle/>
          <a:p>
            <a:pPr marL="177800" indent="-177800">
              <a:buFont typeface="Arial"/>
              <a:buChar char="•"/>
            </a:pPr>
            <a:r>
              <a:rPr lang="en-US" sz="2200" dirty="0" smtClean="0">
                <a:solidFill>
                  <a:srgbClr val="FFFF00"/>
                </a:solidFill>
                <a:latin typeface="Times New Roman"/>
                <a:ea typeface="Cambria"/>
                <a:cs typeface="Times New Roman"/>
              </a:rPr>
              <a:t>Arouses sinful passions</a:t>
            </a:r>
          </a:p>
          <a:p>
            <a:pPr marL="177800" indent="-177800">
              <a:buFont typeface="Arial"/>
              <a:buChar char="•"/>
            </a:pPr>
            <a:r>
              <a:rPr lang="en-US" sz="2200" dirty="0" smtClean="0">
                <a:solidFill>
                  <a:srgbClr val="FFFF00"/>
                </a:solidFill>
                <a:latin typeface="Times New Roman"/>
                <a:ea typeface="Cambria"/>
                <a:cs typeface="Times New Roman"/>
              </a:rPr>
              <a:t>Makes sin come alive</a:t>
            </a:r>
          </a:p>
          <a:p>
            <a:pPr marL="177800" indent="-177800">
              <a:buFont typeface="Arial"/>
              <a:buChar char="•"/>
            </a:pPr>
            <a:r>
              <a:rPr lang="en-US" sz="2200" dirty="0" smtClean="0">
                <a:solidFill>
                  <a:srgbClr val="FFFF00"/>
                </a:solidFill>
                <a:latin typeface="Times New Roman"/>
                <a:ea typeface="Cambria"/>
                <a:cs typeface="Times New Roman"/>
              </a:rPr>
              <a:t>Promised life, but brought death</a:t>
            </a:r>
            <a:endParaRPr lang="en-US" sz="2200" dirty="0">
              <a:solidFill>
                <a:srgbClr val="FFFF00"/>
              </a:solidFill>
              <a:latin typeface="Times New Roman"/>
              <a:cs typeface="Times New Roman"/>
            </a:endParaRPr>
          </a:p>
        </p:txBody>
      </p:sp>
      <p:sp>
        <p:nvSpPr>
          <p:cNvPr id="17" name="TextBox 16"/>
          <p:cNvSpPr txBox="1"/>
          <p:nvPr/>
        </p:nvSpPr>
        <p:spPr>
          <a:xfrm>
            <a:off x="0" y="2324100"/>
            <a:ext cx="9144000" cy="800219"/>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If sin continues to be our master, Sin uses freedom for lawlessness</a:t>
            </a:r>
          </a:p>
          <a:p>
            <a:pPr marL="357188" indent="-357188">
              <a:buFont typeface="Arial"/>
              <a:buChar char="•"/>
            </a:pPr>
            <a:r>
              <a:rPr lang="en-US" sz="2300" dirty="0" smtClean="0">
                <a:solidFill>
                  <a:srgbClr val="FFFF00"/>
                </a:solidFill>
                <a:latin typeface="Times New Roman"/>
                <a:cs typeface="Times New Roman"/>
              </a:rPr>
              <a:t>If Jesus is our master, this freedom = serve in the new way of the Spirit</a:t>
            </a:r>
            <a:endParaRPr lang="en-US" sz="2300" dirty="0" smtClean="0">
              <a:solidFill>
                <a:srgbClr val="FFFF00"/>
              </a:solidFill>
              <a:latin typeface="Times New Roman"/>
              <a:cs typeface="Times New Roman"/>
            </a:endParaRPr>
          </a:p>
        </p:txBody>
      </p:sp>
      <p:sp>
        <p:nvSpPr>
          <p:cNvPr id="21" name="TextBox 20"/>
          <p:cNvSpPr txBox="1"/>
          <p:nvPr/>
        </p:nvSpPr>
        <p:spPr>
          <a:xfrm>
            <a:off x="0" y="4076700"/>
            <a:ext cx="9144000" cy="1508105"/>
          </a:xfrm>
          <a:prstGeom prst="rect">
            <a:avLst/>
          </a:prstGeom>
          <a:noFill/>
        </p:spPr>
        <p:txBody>
          <a:bodyPr wrap="square" rtlCol="0">
            <a:spAutoFit/>
          </a:bodyPr>
          <a:lstStyle/>
          <a:p>
            <a:pPr marL="357188" indent="-357188">
              <a:buFont typeface="Arial"/>
              <a:buChar char="•"/>
            </a:pPr>
            <a:r>
              <a:rPr lang="en-US" sz="2300" dirty="0" smtClean="0">
                <a:solidFill>
                  <a:schemeClr val="bg1"/>
                </a:solidFill>
                <a:latin typeface="Times New Roman"/>
                <a:cs typeface="Times New Roman"/>
              </a:rPr>
              <a:t>Describing the incapacity of a non-Christian to do what is right</a:t>
            </a:r>
          </a:p>
          <a:p>
            <a:pPr marL="357188" indent="-357188">
              <a:buFont typeface="Arial"/>
              <a:buChar char="•"/>
            </a:pPr>
            <a:r>
              <a:rPr lang="en-US" sz="2300" dirty="0" smtClean="0">
                <a:solidFill>
                  <a:schemeClr val="bg1"/>
                </a:solidFill>
                <a:latin typeface="Times New Roman"/>
                <a:cs typeface="Times New Roman"/>
              </a:rPr>
              <a:t>But when we Christians read this, doesn’t it also describe us?</a:t>
            </a:r>
          </a:p>
          <a:p>
            <a:pPr marL="357188" indent="-357188">
              <a:buFont typeface="Arial"/>
              <a:buChar char="•"/>
            </a:pPr>
            <a:r>
              <a:rPr lang="en-US" sz="2300" dirty="0" smtClean="0">
                <a:solidFill>
                  <a:schemeClr val="bg1"/>
                </a:solidFill>
                <a:latin typeface="Times New Roman"/>
                <a:cs typeface="Times New Roman"/>
              </a:rPr>
              <a:t>Sometimes we disobey and so have a need of forgiveness</a:t>
            </a:r>
          </a:p>
          <a:p>
            <a:pPr marL="357188" indent="-357188">
              <a:buFont typeface="Arial"/>
              <a:buChar char="•"/>
            </a:pPr>
            <a:r>
              <a:rPr lang="en-US" sz="2300" dirty="0" smtClean="0">
                <a:solidFill>
                  <a:schemeClr val="bg1"/>
                </a:solidFill>
                <a:latin typeface="Times New Roman"/>
                <a:cs typeface="Times New Roman"/>
              </a:rPr>
              <a:t>A reminder of the freedom that comes with forgiveness</a:t>
            </a:r>
            <a:endParaRPr lang="en-US" sz="2300" dirty="0" smtClean="0">
              <a:solidFill>
                <a:schemeClr val="bg1"/>
              </a:solidFill>
              <a:latin typeface="Times New Roman"/>
              <a:cs typeface="Times New Roman"/>
            </a:endParaRPr>
          </a:p>
        </p:txBody>
      </p:sp>
      <p:sp>
        <p:nvSpPr>
          <p:cNvPr id="22" name="TextBox 21"/>
          <p:cNvSpPr txBox="1"/>
          <p:nvPr/>
        </p:nvSpPr>
        <p:spPr>
          <a:xfrm>
            <a:off x="0" y="3695700"/>
            <a:ext cx="9144000" cy="461665"/>
          </a:xfrm>
          <a:prstGeom prst="rect">
            <a:avLst/>
          </a:prstGeom>
          <a:noFill/>
          <a:ln w="25400">
            <a:noFill/>
          </a:ln>
        </p:spPr>
        <p:txBody>
          <a:bodyPr wrap="square" rtlCol="0">
            <a:spAutoFit/>
          </a:bodyPr>
          <a:lstStyle/>
          <a:p>
            <a:r>
              <a:rPr lang="en-US" sz="2400" dirty="0" smtClean="0">
                <a:solidFill>
                  <a:schemeClr val="bg1"/>
                </a:solidFill>
                <a:latin typeface="Times New Roman"/>
                <a:cs typeface="Times New Roman"/>
              </a:rPr>
              <a:t>Is Paul describing before he became a Christian?  Or life as a Christian?</a:t>
            </a:r>
            <a:endParaRPr lang="en-US" sz="2400" i="1" dirty="0">
              <a:solidFill>
                <a:schemeClr val="bg1"/>
              </a:solidFill>
              <a:latin typeface="Times New Roman"/>
              <a:cs typeface="Times New Roman"/>
            </a:endParaRPr>
          </a:p>
        </p:txBody>
      </p:sp>
      <p:sp>
        <p:nvSpPr>
          <p:cNvPr id="11" name="Rectangle 10"/>
          <p:cNvSpPr/>
          <p:nvPr/>
        </p:nvSpPr>
        <p:spPr>
          <a:xfrm>
            <a:off x="381000" y="3238500"/>
            <a:ext cx="8153400" cy="461665"/>
          </a:xfrm>
          <a:prstGeom prst="rect">
            <a:avLst/>
          </a:prstGeom>
          <a:ln>
            <a:solidFill>
              <a:schemeClr val="bg1"/>
            </a:solidFill>
          </a:ln>
        </p:spPr>
        <p:txBody>
          <a:bodyPr wrap="square">
            <a:spAutoFit/>
          </a:bodyPr>
          <a:lstStyle/>
          <a:p>
            <a:pPr algn="ctr"/>
            <a:r>
              <a:rPr lang="en-US" sz="2400" dirty="0" smtClean="0">
                <a:solidFill>
                  <a:schemeClr val="bg1"/>
                </a:solidFill>
                <a:latin typeface="Comic Sans MS"/>
                <a:cs typeface="Comic Sans MS"/>
              </a:rPr>
              <a:t>what I want to </a:t>
            </a:r>
            <a:r>
              <a:rPr lang="en-US" sz="2400" dirty="0" smtClean="0">
                <a:solidFill>
                  <a:schemeClr val="bg1"/>
                </a:solidFill>
                <a:latin typeface="Comic Sans MS"/>
                <a:cs typeface="Comic Sans MS"/>
              </a:rPr>
              <a:t>do, </a:t>
            </a:r>
            <a:r>
              <a:rPr lang="en-US" sz="2400" dirty="0" smtClean="0">
                <a:solidFill>
                  <a:schemeClr val="bg1"/>
                </a:solidFill>
                <a:latin typeface="Comic Sans MS"/>
                <a:cs typeface="Comic Sans MS"/>
              </a:rPr>
              <a:t>I do not </a:t>
            </a:r>
            <a:r>
              <a:rPr lang="en-US" sz="2400" dirty="0" smtClean="0">
                <a:solidFill>
                  <a:schemeClr val="bg1"/>
                </a:solidFill>
                <a:latin typeface="Comic Sans MS"/>
                <a:cs typeface="Comic Sans MS"/>
              </a:rPr>
              <a:t>do.... </a:t>
            </a:r>
            <a:r>
              <a:rPr lang="en-US" sz="2400" dirty="0" smtClean="0">
                <a:solidFill>
                  <a:schemeClr val="bg1"/>
                </a:solidFill>
                <a:latin typeface="Comic Sans MS"/>
                <a:cs typeface="Comic Sans MS"/>
              </a:rPr>
              <a:t>but what I </a:t>
            </a:r>
            <a:r>
              <a:rPr lang="en-US" sz="2400" dirty="0" smtClean="0">
                <a:solidFill>
                  <a:schemeClr val="bg1"/>
                </a:solidFill>
                <a:latin typeface="Comic Sans MS"/>
                <a:cs typeface="Comic Sans MS"/>
              </a:rPr>
              <a:t>hate, </a:t>
            </a:r>
            <a:r>
              <a:rPr lang="en-US" sz="2400" dirty="0" smtClean="0">
                <a:solidFill>
                  <a:schemeClr val="bg1"/>
                </a:solidFill>
                <a:latin typeface="Comic Sans MS"/>
                <a:cs typeface="Comic Sans MS"/>
              </a:rPr>
              <a:t>I do.</a:t>
            </a:r>
            <a:endParaRPr lang="en-US" sz="2200" dirty="0">
              <a:solidFill>
                <a:schemeClr val="bg1"/>
              </a:solidFill>
              <a:latin typeface="Comic Sans MS"/>
              <a:cs typeface="Comic Sans MS"/>
            </a:endParaRPr>
          </a:p>
        </p:txBody>
      </p:sp>
      <p:sp>
        <p:nvSpPr>
          <p:cNvPr id="18" name="Rectangle 17"/>
          <p:cNvSpPr/>
          <p:nvPr/>
        </p:nvSpPr>
        <p:spPr>
          <a:xfrm>
            <a:off x="4267200" y="571500"/>
            <a:ext cx="4876800" cy="1107996"/>
          </a:xfrm>
          <a:prstGeom prst="rect">
            <a:avLst/>
          </a:prstGeom>
          <a:ln w="19050">
            <a:noFill/>
          </a:ln>
        </p:spPr>
        <p:txBody>
          <a:bodyPr wrap="square">
            <a:spAutoFit/>
          </a:bodyPr>
          <a:lstStyle/>
          <a:p>
            <a:pPr marL="177800" indent="-177800">
              <a:buFont typeface="Arial"/>
              <a:buChar char="•"/>
            </a:pPr>
            <a:r>
              <a:rPr lang="en-US" sz="2200" dirty="0" smtClean="0">
                <a:solidFill>
                  <a:srgbClr val="FFFF00"/>
                </a:solidFill>
                <a:latin typeface="Times New Roman"/>
                <a:ea typeface="Cambria"/>
                <a:cs typeface="Times New Roman"/>
              </a:rPr>
              <a:t>Shows up sin </a:t>
            </a:r>
            <a:r>
              <a:rPr lang="en-US" sz="2200" dirty="0" smtClean="0">
                <a:solidFill>
                  <a:srgbClr val="FFFF00"/>
                </a:solidFill>
                <a:latin typeface="Times New Roman"/>
                <a:ea typeface="Cambria"/>
                <a:cs typeface="Times New Roman"/>
              </a:rPr>
              <a:t>for what sin is</a:t>
            </a:r>
          </a:p>
          <a:p>
            <a:pPr marL="177800" indent="-177800">
              <a:buFont typeface="Arial"/>
              <a:buChar char="•"/>
            </a:pPr>
            <a:r>
              <a:rPr lang="en-US" sz="2200" dirty="0" smtClean="0">
                <a:solidFill>
                  <a:srgbClr val="FFFF00"/>
                </a:solidFill>
                <a:latin typeface="Times New Roman"/>
                <a:cs typeface="Times New Roman"/>
              </a:rPr>
              <a:t>Is spiritual</a:t>
            </a:r>
          </a:p>
          <a:p>
            <a:pPr marL="177800" indent="-177800">
              <a:buFont typeface="Arial"/>
              <a:buChar char="•"/>
            </a:pPr>
            <a:r>
              <a:rPr lang="en-US" sz="2200" dirty="0" smtClean="0">
                <a:solidFill>
                  <a:srgbClr val="FFFF00"/>
                </a:solidFill>
                <a:latin typeface="Times New Roman"/>
                <a:cs typeface="Times New Roman"/>
              </a:rPr>
              <a:t>Is Holy;  Righteous;  Good</a:t>
            </a:r>
            <a:endParaRPr lang="en-US" sz="2200" dirty="0">
              <a:solidFill>
                <a:srgbClr val="FFFF00"/>
              </a:solidFill>
              <a:latin typeface="Times New Roman"/>
              <a:cs typeface="Times New Roman"/>
            </a:endParaRPr>
          </a:p>
        </p:txBody>
      </p:sp>
      <p:sp>
        <p:nvSpPr>
          <p:cNvPr id="23" name="TextBox 22"/>
          <p:cNvSpPr txBox="1"/>
          <p:nvPr/>
        </p:nvSpPr>
        <p:spPr>
          <a:xfrm>
            <a:off x="533400" y="342900"/>
            <a:ext cx="1981200" cy="369332"/>
          </a:xfrm>
          <a:prstGeom prst="rect">
            <a:avLst/>
          </a:prstGeom>
          <a:noFill/>
        </p:spPr>
        <p:txBody>
          <a:bodyPr wrap="square" rtlCol="0">
            <a:spAutoFit/>
          </a:bodyPr>
          <a:lstStyle/>
          <a:p>
            <a:r>
              <a:rPr lang="en-US" dirty="0" smtClean="0">
                <a:solidFill>
                  <a:srgbClr val="FFFFFF"/>
                </a:solidFill>
              </a:rPr>
              <a:t>Can sound bad</a:t>
            </a:r>
            <a:endParaRPr lang="en-US" dirty="0">
              <a:solidFill>
                <a:srgbClr val="FFFFFF"/>
              </a:solidFill>
            </a:endParaRPr>
          </a:p>
        </p:txBody>
      </p:sp>
      <p:sp>
        <p:nvSpPr>
          <p:cNvPr id="31" name="TextBox 30"/>
          <p:cNvSpPr txBox="1"/>
          <p:nvPr/>
        </p:nvSpPr>
        <p:spPr>
          <a:xfrm>
            <a:off x="4724400" y="342900"/>
            <a:ext cx="2819400" cy="369332"/>
          </a:xfrm>
          <a:prstGeom prst="rect">
            <a:avLst/>
          </a:prstGeom>
          <a:noFill/>
        </p:spPr>
        <p:txBody>
          <a:bodyPr wrap="square" rtlCol="0">
            <a:spAutoFit/>
          </a:bodyPr>
          <a:lstStyle/>
          <a:p>
            <a:r>
              <a:rPr lang="en-US" dirty="0" smtClean="0">
                <a:solidFill>
                  <a:schemeClr val="bg1"/>
                </a:solidFill>
              </a:rPr>
              <a:t>But is actually Good</a:t>
            </a:r>
            <a:endParaRPr lang="en-US" dirty="0">
              <a:solidFill>
                <a:schemeClr val="bg1"/>
              </a:solidFill>
            </a:endParaRPr>
          </a:p>
        </p:txBody>
      </p:sp>
      <p:sp>
        <p:nvSpPr>
          <p:cNvPr id="32" name="TextBox 31"/>
          <p:cNvSpPr txBox="1"/>
          <p:nvPr/>
        </p:nvSpPr>
        <p:spPr>
          <a:xfrm>
            <a:off x="838200" y="1638300"/>
            <a:ext cx="7696200" cy="369332"/>
          </a:xfrm>
          <a:prstGeom prst="rect">
            <a:avLst/>
          </a:prstGeom>
          <a:noFill/>
        </p:spPr>
        <p:txBody>
          <a:bodyPr wrap="square" rtlCol="0">
            <a:spAutoFit/>
          </a:bodyPr>
          <a:lstStyle/>
          <a:p>
            <a:r>
              <a:rPr lang="en-US" dirty="0" smtClean="0">
                <a:solidFill>
                  <a:schemeClr val="bg1"/>
                </a:solidFill>
              </a:rPr>
              <a:t>The Law shows us what sin is, but it is powerless to stop us from sinning</a:t>
            </a:r>
            <a:endParaRPr lang="en-US" dirty="0">
              <a:solidFill>
                <a:schemeClr val="bg1"/>
              </a:solidFill>
            </a:endParaRPr>
          </a:p>
        </p:txBody>
      </p:sp>
      <p:sp>
        <p:nvSpPr>
          <p:cNvPr id="33" name="TextBox 32"/>
          <p:cNvSpPr txBox="1"/>
          <p:nvPr/>
        </p:nvSpPr>
        <p:spPr>
          <a:xfrm>
            <a:off x="0" y="1943100"/>
            <a:ext cx="7696200" cy="461665"/>
          </a:xfrm>
          <a:prstGeom prst="rect">
            <a:avLst/>
          </a:prstGeom>
          <a:noFill/>
        </p:spPr>
        <p:txBody>
          <a:bodyPr wrap="square" rtlCol="0">
            <a:spAutoFit/>
          </a:bodyPr>
          <a:lstStyle/>
          <a:p>
            <a:r>
              <a:rPr lang="en-US" sz="2400" dirty="0" smtClean="0">
                <a:solidFill>
                  <a:srgbClr val="FFFF00"/>
                </a:solidFill>
                <a:latin typeface="Times New Roman"/>
                <a:cs typeface="Times New Roman"/>
              </a:rPr>
              <a:t>If we are set free from the Law:</a:t>
            </a:r>
            <a:endParaRPr lang="en-US" sz="2400" dirty="0">
              <a:solidFill>
                <a:srgbClr val="FFFF00"/>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0" grpId="0"/>
      <p:bldP spid="17" grpId="0" build="p"/>
      <p:bldP spid="21" grpId="0" build="p"/>
      <p:bldP spid="22" grpId="0"/>
      <p:bldP spid="11" grpId="0" animBg="1"/>
      <p:bldP spid="18" grpId="0"/>
      <p:bldP spid="23" grpId="0"/>
      <p:bldP spid="31" grpId="0"/>
      <p:bldP spid="32" grpId="0"/>
      <p:bldP spid="33"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32285"/>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aseline="30000" dirty="0" smtClean="0">
                <a:solidFill>
                  <a:srgbClr val="FFFFFF"/>
                </a:solidFill>
                <a:latin typeface="Times New Roman"/>
                <a:ea typeface="Cambria"/>
                <a:cs typeface="Times New Roman"/>
              </a:rPr>
              <a:t>14 </a:t>
            </a:r>
            <a:r>
              <a:rPr lang="en-AU" sz="2800" dirty="0" smtClean="0">
                <a:solidFill>
                  <a:srgbClr val="FFFFFF"/>
                </a:solidFill>
                <a:latin typeface="Times New Roman"/>
                <a:ea typeface="Cambria"/>
                <a:cs typeface="Times New Roman"/>
              </a:rPr>
              <a:t>We know that the law is spiritual; but I am unspiritual, sold as a slave to sin. </a:t>
            </a:r>
            <a:r>
              <a:rPr lang="en-AU" sz="2800" baseline="30000" dirty="0" smtClean="0">
                <a:solidFill>
                  <a:srgbClr val="FFFFFF"/>
                </a:solidFill>
                <a:latin typeface="Times New Roman"/>
                <a:ea typeface="Cambria"/>
                <a:cs typeface="Times New Roman"/>
              </a:rPr>
              <a:t>15 </a:t>
            </a:r>
            <a:r>
              <a:rPr lang="en-AU" sz="2800" dirty="0" smtClean="0">
                <a:solidFill>
                  <a:srgbClr val="FFFFFF"/>
                </a:solidFill>
                <a:latin typeface="Times New Roman"/>
                <a:ea typeface="Cambria"/>
                <a:cs typeface="Times New Roman"/>
              </a:rPr>
              <a:t>I do not understand what I do. For what I want to do I do not do, but what I hate I do. </a:t>
            </a:r>
            <a:r>
              <a:rPr lang="en-AU" sz="2800" baseline="30000" dirty="0" smtClean="0">
                <a:solidFill>
                  <a:srgbClr val="FFFFFF"/>
                </a:solidFill>
                <a:latin typeface="Times New Roman"/>
                <a:ea typeface="Cambria"/>
                <a:cs typeface="Times New Roman"/>
              </a:rPr>
              <a:t>16 </a:t>
            </a:r>
            <a:r>
              <a:rPr lang="en-AU" sz="2800" dirty="0" smtClean="0">
                <a:solidFill>
                  <a:srgbClr val="FFFFFF"/>
                </a:solidFill>
                <a:latin typeface="Times New Roman"/>
                <a:ea typeface="Cambria"/>
                <a:cs typeface="Times New Roman"/>
              </a:rPr>
              <a:t>And if I do what I do not want to do, I agree that the law is good. </a:t>
            </a:r>
            <a:r>
              <a:rPr lang="en-AU" sz="2800" baseline="30000" dirty="0" smtClean="0">
                <a:solidFill>
                  <a:srgbClr val="FFFFFF"/>
                </a:solidFill>
                <a:latin typeface="Times New Roman"/>
                <a:ea typeface="Cambria"/>
                <a:cs typeface="Times New Roman"/>
              </a:rPr>
              <a:t>17 </a:t>
            </a:r>
            <a:r>
              <a:rPr lang="en-AU" sz="2800" dirty="0" smtClean="0">
                <a:solidFill>
                  <a:srgbClr val="FFFFFF"/>
                </a:solidFill>
                <a:latin typeface="Times New Roman"/>
                <a:ea typeface="Cambria"/>
                <a:cs typeface="Times New Roman"/>
              </a:rPr>
              <a:t>As it is, it is no longer I myself who do it, but it is sin living in me. </a:t>
            </a:r>
            <a:r>
              <a:rPr lang="en-AU" sz="2800" baseline="30000" dirty="0" smtClean="0">
                <a:solidFill>
                  <a:srgbClr val="FFFFFF"/>
                </a:solidFill>
                <a:latin typeface="Times New Roman"/>
                <a:ea typeface="Cambria"/>
                <a:cs typeface="Times New Roman"/>
              </a:rPr>
              <a:t>18 </a:t>
            </a:r>
            <a:r>
              <a:rPr lang="en-AU" sz="2800" dirty="0" smtClean="0">
                <a:solidFill>
                  <a:srgbClr val="FFFFFF"/>
                </a:solidFill>
                <a:latin typeface="Times New Roman"/>
                <a:ea typeface="Cambria"/>
                <a:cs typeface="Times New Roman"/>
              </a:rPr>
              <a:t>I know that nothing good lives in me, that is, in my sinful nature. For I have the desire to do what is good, but I cannot carry it out. </a:t>
            </a:r>
            <a:r>
              <a:rPr lang="en-AU" sz="2800" baseline="30000" dirty="0" smtClean="0">
                <a:solidFill>
                  <a:srgbClr val="FFFFFF"/>
                </a:solidFill>
                <a:latin typeface="Times New Roman"/>
                <a:ea typeface="Cambria"/>
                <a:cs typeface="Times New Roman"/>
              </a:rPr>
              <a:t>19 </a:t>
            </a:r>
            <a:r>
              <a:rPr lang="en-AU" sz="2800" dirty="0" smtClean="0">
                <a:solidFill>
                  <a:srgbClr val="FFFFFF"/>
                </a:solidFill>
                <a:latin typeface="Times New Roman"/>
                <a:ea typeface="Cambria"/>
                <a:cs typeface="Times New Roman"/>
              </a:rPr>
              <a:t>For what I do is not the good I want to do; no, the evil I do not want to do—this I keep on doing. </a:t>
            </a:r>
            <a:r>
              <a:rPr lang="en-AU" sz="2800" baseline="30000" dirty="0" smtClean="0">
                <a:solidFill>
                  <a:srgbClr val="FFFFFF"/>
                </a:solidFill>
                <a:latin typeface="Times New Roman"/>
                <a:ea typeface="Cambria"/>
                <a:cs typeface="Times New Roman"/>
              </a:rPr>
              <a:t>20 </a:t>
            </a:r>
            <a:r>
              <a:rPr lang="en-AU" sz="2800" dirty="0" smtClean="0">
                <a:solidFill>
                  <a:srgbClr val="FFFFFF"/>
                </a:solidFill>
                <a:latin typeface="Times New Roman"/>
                <a:ea typeface="Cambria"/>
                <a:cs typeface="Times New Roman"/>
              </a:rPr>
              <a:t>Now if I do what I do not want to do, it is no longer I who do it, but it is sin living in me that does it.</a:t>
            </a:r>
            <a:r>
              <a:rPr lang="en-AU" sz="2800" dirty="0" smtClean="0">
                <a:solidFill>
                  <a:srgbClr val="FFFFFF"/>
                </a:solidFill>
                <a:latin typeface="Times New Roman"/>
                <a:ea typeface="Cambria"/>
                <a:cs typeface="Times New Roman"/>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31121</TotalTime>
  <Words>1587</Words>
  <Application>Microsoft Macintosh PowerPoint</Application>
  <PresentationFormat>On-screen Show (16:10)</PresentationFormat>
  <Paragraphs>58</Paragraphs>
  <Slides>12</Slides>
  <Notes>3</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289</cp:revision>
  <cp:lastPrinted>2016-07-22T07:17:57Z</cp:lastPrinted>
  <dcterms:created xsi:type="dcterms:W3CDTF">2016-07-22T05:34:56Z</dcterms:created>
  <dcterms:modified xsi:type="dcterms:W3CDTF">2016-07-22T07:24:16Z</dcterms:modified>
</cp:coreProperties>
</file>